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57" r:id="rId4"/>
    <p:sldId id="263" r:id="rId5"/>
    <p:sldId id="266" r:id="rId6"/>
    <p:sldId id="267" r:id="rId7"/>
    <p:sldId id="271" r:id="rId8"/>
    <p:sldId id="279" r:id="rId9"/>
    <p:sldId id="286" r:id="rId10"/>
    <p:sldId id="264" r:id="rId11"/>
    <p:sldId id="283" r:id="rId12"/>
    <p:sldId id="275" r:id="rId13"/>
    <p:sldId id="265" r:id="rId14"/>
    <p:sldId id="284" r:id="rId15"/>
    <p:sldId id="268" r:id="rId16"/>
    <p:sldId id="276" r:id="rId17"/>
    <p:sldId id="277" r:id="rId18"/>
    <p:sldId id="282" r:id="rId19"/>
    <p:sldId id="269" r:id="rId20"/>
    <p:sldId id="270" r:id="rId21"/>
    <p:sldId id="281" r:id="rId22"/>
    <p:sldId id="273" r:id="rId23"/>
    <p:sldId id="280" r:id="rId24"/>
    <p:sldId id="278" r:id="rId25"/>
    <p:sldId id="27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2281" autoAdjust="0"/>
  </p:normalViewPr>
  <p:slideViewPr>
    <p:cSldViewPr snapToGrid="0">
      <p:cViewPr varScale="1">
        <p:scale>
          <a:sx n="79" d="100"/>
          <a:sy n="79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温度下降过程中，原子自动停留在内能最小的位置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5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当前材料温度越高，跳出局部能量的概率越大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1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23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226"/>
            <a:ext cx="10972800" cy="942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5EED50-B25C-497F-81A8-EB0F29C0669C}" type="datetime1">
              <a:rPr lang="zh-CN" altLang="en-US"/>
              <a:pPr/>
              <a:t>2025/12/11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7E8B3E4E-1350-4236-9228-6272F99577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57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48232" y="747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模拟退火算法</a:t>
            </a:r>
          </a:p>
        </p:txBody>
      </p: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2025/12/11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模拟退火算法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</a:t>
            </a:r>
            <a:r>
              <a:rPr lang="zh-CN" altLang="en-US" dirty="0"/>
              <a:t>重庆大学 文静</a:t>
            </a:r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算法流程：</a:t>
            </a:r>
          </a:p>
        </p:txBody>
      </p:sp>
      <p:pic>
        <p:nvPicPr>
          <p:cNvPr id="1026" name="Picture 2" descr="http://img1.sycdn.imooc.com/5bcb18170001a1fa046006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53" b="1052"/>
          <a:stretch/>
        </p:blipFill>
        <p:spPr bwMode="auto">
          <a:xfrm>
            <a:off x="2653155" y="169682"/>
            <a:ext cx="4921675" cy="66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这里写图片描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t="27751" r="9277" b="10357"/>
          <a:stretch/>
        </p:blipFill>
        <p:spPr bwMode="auto">
          <a:xfrm>
            <a:off x="7803552" y="2211201"/>
            <a:ext cx="2828813" cy="15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9119346" y="2351208"/>
            <a:ext cx="327334" cy="463709"/>
            <a:chOff x="9119346" y="2351208"/>
            <a:chExt cx="327334" cy="463709"/>
          </a:xfrm>
        </p:grpSpPr>
        <p:sp>
          <p:nvSpPr>
            <p:cNvPr id="3" name="椭圆 2"/>
            <p:cNvSpPr/>
            <p:nvPr/>
          </p:nvSpPr>
          <p:spPr>
            <a:xfrm>
              <a:off x="9119346" y="2698376"/>
              <a:ext cx="98612" cy="116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119346" y="235120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7882926" y="4132729"/>
            <a:ext cx="2298021" cy="612648"/>
          </a:xfrm>
          <a:prstGeom prst="borderCallout1">
            <a:avLst>
              <a:gd name="adj1" fmla="val 18750"/>
              <a:gd name="adj2" fmla="val -8333"/>
              <a:gd name="adj3" fmla="val 115396"/>
              <a:gd name="adj4" fmla="val -109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每个温度的迭代次数或连续多个新解不被接受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7882925" y="5029200"/>
            <a:ext cx="1930377" cy="612648"/>
          </a:xfrm>
          <a:prstGeom prst="borderCallout1">
            <a:avLst>
              <a:gd name="adj1" fmla="val 18750"/>
              <a:gd name="adj2" fmla="val -8333"/>
              <a:gd name="adj3" fmla="val 86161"/>
              <a:gd name="adj4" fmla="val -136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达到终止温度</a:t>
            </a:r>
          </a:p>
        </p:txBody>
      </p:sp>
      <p:sp>
        <p:nvSpPr>
          <p:cNvPr id="10" name="线形标注 1 9">
            <a:hlinkClick r:id="rId4" action="ppaction://hlinksldjump"/>
          </p:cNvPr>
          <p:cNvSpPr/>
          <p:nvPr/>
        </p:nvSpPr>
        <p:spPr>
          <a:xfrm>
            <a:off x="6636909" y="239134"/>
            <a:ext cx="3072810" cy="878644"/>
          </a:xfrm>
          <a:prstGeom prst="borderCallout1">
            <a:avLst>
              <a:gd name="adj1" fmla="val 18750"/>
              <a:gd name="adj2" fmla="val -8333"/>
              <a:gd name="adj3" fmla="val 32633"/>
              <a:gd name="adj4" fmla="val -20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决定初始参数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起始温度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、终止温度、冷却率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α(α∈[0,1])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、单一温度迭代次数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k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zh-CN" altLang="en-US" sz="1600" dirty="0"/>
          </a:p>
        </p:txBody>
      </p:sp>
      <p:sp>
        <p:nvSpPr>
          <p:cNvPr id="11" name="线形标注 1 10">
            <a:hlinkClick r:id="rId4" action="ppaction://hlinksldjump"/>
          </p:cNvPr>
          <p:cNvSpPr/>
          <p:nvPr/>
        </p:nvSpPr>
        <p:spPr>
          <a:xfrm>
            <a:off x="6858946" y="1198177"/>
            <a:ext cx="4494854" cy="878644"/>
          </a:xfrm>
          <a:prstGeom prst="borderCallout1">
            <a:avLst>
              <a:gd name="adj1" fmla="val 18750"/>
              <a:gd name="adj2" fmla="val -8333"/>
              <a:gd name="adj3" fmla="val 32633"/>
              <a:gd name="adj4" fmla="val -20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可行解区域内产生，扰动不要太大，注意新解要满足约束条件，同一温度时，新解是在上一解基础上产生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2605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初始解</a:t>
            </a: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dirty="0"/>
              <a:t>     </a:t>
            </a:r>
            <a:r>
              <a:rPr lang="zh-CN" altLang="en-US" sz="2400" dirty="0"/>
              <a:t>初始温度下产生的一个解</a:t>
            </a:r>
            <a:r>
              <a:rPr lang="en-US" altLang="zh-CN" sz="2400" dirty="0"/>
              <a:t>S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目标函数</a:t>
            </a: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/>
              <a:t>     </a:t>
            </a:r>
            <a:r>
              <a:rPr lang="zh-CN" altLang="en-US" sz="2400" dirty="0"/>
              <a:t>评价函数</a:t>
            </a:r>
            <a:endParaRPr lang="en-US" altLang="zh-CN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解空间</a:t>
            </a: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/>
              <a:t>   </a:t>
            </a:r>
            <a:r>
              <a:rPr lang="zh-CN" altLang="en-US" sz="2400" dirty="0"/>
              <a:t>由一个产生函数从当前解</a:t>
            </a:r>
            <a:r>
              <a:rPr lang="en-US" altLang="zh-CN" sz="2400" dirty="0"/>
              <a:t>S</a:t>
            </a:r>
            <a:r>
              <a:rPr lang="zh-CN" altLang="en-US" sz="2400" dirty="0"/>
              <a:t>产生一个位于解空间的新解</a:t>
            </a:r>
            <a:r>
              <a:rPr lang="en-US" altLang="zh-CN" sz="2400" dirty="0"/>
              <a:t>S’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状态产生函数：</a:t>
            </a:r>
            <a:endParaRPr lang="en-US" altLang="zh-CN" dirty="0"/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简单变换：转换或对换</a:t>
            </a:r>
            <a:r>
              <a:rPr lang="en-US" altLang="zh-CN" dirty="0"/>
              <a:t>S</a:t>
            </a:r>
            <a:r>
              <a:rPr lang="zh-CN" altLang="en-US" dirty="0"/>
              <a:t>的部分或全部位置的值</a:t>
            </a:r>
            <a:endParaRPr lang="en-US" altLang="zh-CN" dirty="0"/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两端对换</a:t>
            </a:r>
            <a:r>
              <a:rPr lang="en-US" altLang="zh-CN" dirty="0"/>
              <a:t>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中心对换</a:t>
            </a:r>
            <a:r>
              <a:rPr lang="en-US" altLang="zh-CN" dirty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依概率分布随机选择候选解</a:t>
            </a:r>
          </a:p>
        </p:txBody>
      </p:sp>
    </p:spTree>
    <p:extLst>
      <p:ext uri="{BB962C8B-B14F-4D97-AF65-F5344CB8AC3E}">
        <p14:creationId xmlns:p14="http://schemas.microsoft.com/office/powerpoint/2010/main" val="174489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算法中初始值设置问题</a:t>
            </a:r>
            <a:r>
              <a:rPr lang="en-US" altLang="zh-CN" dirty="0"/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74135" y="1401635"/>
                <a:ext cx="10079665" cy="5119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zh-CN" altLang="en-US" sz="2000" dirty="0"/>
                  <a:t>温度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的初始值设置问题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温度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的初始值设置是影响模拟退火算法全局搜索性能的重要因素之一、初始温度高，则搜索到全局最优解的可能性大，但因此要花费大量的计算时间；反之，则可节约计算时间，但全局搜索性能可能受到影响。</a:t>
                </a:r>
                <a:endParaRPr lang="en-US" altLang="zh-CN" sz="2000" dirty="0"/>
              </a:p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zh-CN" altLang="en-US" sz="2000" dirty="0"/>
                  <a:t>退火速度问题，即每个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值的迭代次数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模拟退火算法的全局搜索性能也与退火速度密切相关。一般来说，同一温度下的“充分”搜索是相当必要的，但这也需要计算时间。循环次数增加必定带来计算开销的增大。</a:t>
                </a:r>
                <a:endParaRPr lang="en-US" altLang="zh-CN" sz="2000" dirty="0"/>
              </a:p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en-US" altLang="zh-CN" sz="2000" dirty="0"/>
                  <a:t> </a:t>
                </a:r>
                <a:r>
                  <a:rPr lang="zh-CN" altLang="en-US" sz="2000" dirty="0"/>
                  <a:t>温度管理问题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温度管理问题也是模拟退火算法难以处理的问题之一。实际应用中，由于必须考虑计算复杂度的切实可行性等问题，常采用如下所示的降温方式：</a:t>
                </a:r>
                <a:br>
                  <a:rPr lang="zh-CN" altLang="en-US" sz="2000" dirty="0"/>
                </a:br>
                <a:r>
                  <a:rPr lang="zh-CN" altLang="en-US" sz="2000" dirty="0"/>
                  <a:t> 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28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0.95∗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或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br>
                  <a:rPr lang="en-US" altLang="zh-CN" sz="2000" dirty="0"/>
                </a:b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35" y="1401635"/>
                <a:ext cx="10079665" cy="5119350"/>
              </a:xfrm>
              <a:prstGeom prst="rect">
                <a:avLst/>
              </a:prstGeom>
              <a:blipFill>
                <a:blip r:embed="rId3"/>
                <a:stretch>
                  <a:fillRect l="-665" t="-238" r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pic.soutu123.cn/element_origin_min_pic/01/47/83/7857440549468fc.jpg%21/fw/700/quality/90/unsharp/true/compress/true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728" y="5539010"/>
            <a:ext cx="553446" cy="5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092750" y="617696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注意：衰减系数过小，不易找到最优解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59540" y="2496807"/>
            <a:ext cx="226215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根据经验多试几次，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90803" y="3961310"/>
            <a:ext cx="595547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观测评价函数均值是否稳定；连续变化较小；设定上限；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57111" y="5736603"/>
            <a:ext cx="433965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随着温度下降，温度衰减系数逐渐减小。</a:t>
            </a:r>
          </a:p>
        </p:txBody>
      </p:sp>
    </p:spTree>
    <p:extLst>
      <p:ext uri="{BB962C8B-B14F-4D97-AF65-F5344CB8AC3E}">
        <p14:creationId xmlns:p14="http://schemas.microsoft.com/office/powerpoint/2010/main" val="220565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61" y="2618534"/>
            <a:ext cx="7325525" cy="2358819"/>
          </a:xfr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838200" y="718457"/>
            <a:ext cx="10515600" cy="5458506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模拟退火算法演示：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039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模拟退火算法的应用实例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组合优化：</a:t>
            </a:r>
            <a:r>
              <a:rPr lang="en-US" altLang="zh-CN" dirty="0"/>
              <a:t>01</a:t>
            </a:r>
            <a:r>
              <a:rPr lang="zh-CN" altLang="en-US" dirty="0"/>
              <a:t>背包问题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46" y="2328576"/>
            <a:ext cx="5718668" cy="34312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8484" y="1169574"/>
            <a:ext cx="6981439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已知背包载重为</a:t>
            </a:r>
            <a:r>
              <a:rPr lang="en-US" altLang="zh-CN" sz="2000" dirty="0"/>
              <a:t>8kg,</a:t>
            </a:r>
            <a:r>
              <a:rPr lang="zh-CN" altLang="en-US" sz="2000" dirty="0"/>
              <a:t>现有</a:t>
            </a:r>
            <a:r>
              <a:rPr lang="en-US" altLang="zh-CN" sz="2000" dirty="0"/>
              <a:t>5</a:t>
            </a:r>
            <a:r>
              <a:rPr lang="zh-CN" altLang="en-US" sz="2000" dirty="0"/>
              <a:t>个物品，重量分别为</a:t>
            </a: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3</a:t>
            </a:r>
            <a:r>
              <a:rPr lang="zh-CN" altLang="en-US" sz="2000" dirty="0"/>
              <a:t>，</a:t>
            </a:r>
            <a:r>
              <a:rPr lang="en-US" altLang="zh-CN" sz="2000" dirty="0"/>
              <a:t>5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，</a:t>
            </a:r>
            <a:r>
              <a:rPr lang="en-US" altLang="zh-CN" sz="2000" dirty="0"/>
              <a:t>4kg</a:t>
            </a:r>
            <a:r>
              <a:rPr lang="zh-CN" altLang="en-US" sz="2000" dirty="0"/>
              <a:t>，价值分别为</a:t>
            </a: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5</a:t>
            </a:r>
            <a:r>
              <a:rPr lang="zh-CN" altLang="en-US" sz="2000" dirty="0"/>
              <a:t>，</a:t>
            </a:r>
            <a:r>
              <a:rPr lang="en-US" altLang="zh-CN" sz="2000" dirty="0"/>
              <a:t>8</a:t>
            </a:r>
            <a:r>
              <a:rPr lang="zh-CN" altLang="en-US" sz="2000" dirty="0"/>
              <a:t>，</a:t>
            </a:r>
            <a:r>
              <a:rPr lang="en-US" altLang="zh-CN" sz="2000" dirty="0"/>
              <a:t>3</a:t>
            </a:r>
            <a:r>
              <a:rPr lang="zh-CN" altLang="en-US" sz="2000" dirty="0"/>
              <a:t>，</a:t>
            </a:r>
            <a:r>
              <a:rPr lang="en-US" altLang="zh-CN" sz="2000" dirty="0"/>
              <a:t>6</a:t>
            </a:r>
            <a:r>
              <a:rPr lang="zh-CN" altLang="en-US" sz="2000" dirty="0"/>
              <a:t>，请问如何装包使价值最大？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85066" y="2438449"/>
            <a:ext cx="2896947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C=8</a:t>
            </a:r>
          </a:p>
          <a:p>
            <a:r>
              <a:rPr lang="en-US" altLang="zh-CN" sz="2000" dirty="0"/>
              <a:t>n=5</a:t>
            </a:r>
          </a:p>
          <a:p>
            <a:r>
              <a:rPr lang="en-US" altLang="zh-CN" sz="2000" dirty="0"/>
              <a:t>W=(2,3,5,1,4)</a:t>
            </a:r>
          </a:p>
          <a:p>
            <a:r>
              <a:rPr lang="en-US" altLang="zh-CN" sz="2000" dirty="0"/>
              <a:t>V=(2,5,8,3,6)</a:t>
            </a:r>
          </a:p>
          <a:p>
            <a:r>
              <a:rPr lang="zh-CN" altLang="en-US" sz="2000" dirty="0"/>
              <a:t>评价函数</a:t>
            </a:r>
            <a:r>
              <a:rPr lang="en-US" altLang="zh-CN" sz="2000" dirty="0"/>
              <a:t>f:</a:t>
            </a:r>
            <a:r>
              <a:rPr lang="zh-CN" altLang="en-US" sz="2000" dirty="0"/>
              <a:t>包内物品价值</a:t>
            </a:r>
            <a:endParaRPr lang="en-US" altLang="zh-CN" sz="2000" dirty="0"/>
          </a:p>
          <a:p>
            <a:r>
              <a:rPr lang="zh-CN" altLang="en-US" sz="2000" dirty="0"/>
              <a:t>目标：价值最大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3946" y="4723204"/>
            <a:ext cx="359453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解的结构：向量，以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0</a:t>
            </a:r>
            <a:r>
              <a:rPr lang="zh-CN" altLang="en-US" sz="2000" dirty="0"/>
              <a:t>表示对应物品是否装包，</a:t>
            </a:r>
            <a:endParaRPr lang="en-US" altLang="zh-CN" sz="2000" dirty="0"/>
          </a:p>
          <a:p>
            <a:r>
              <a:rPr lang="zh-CN" altLang="en-US" sz="2000" dirty="0"/>
              <a:t>例如</a:t>
            </a:r>
            <a:r>
              <a:rPr lang="en-US" altLang="zh-CN" sz="2000" dirty="0"/>
              <a:t>:</a:t>
            </a: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，</a:t>
            </a:r>
            <a:r>
              <a:rPr lang="en-US" altLang="zh-CN" sz="2000" dirty="0"/>
              <a:t>0</a:t>
            </a:r>
            <a:r>
              <a:rPr lang="zh-CN" altLang="en-US" sz="2000" dirty="0"/>
              <a:t>，</a:t>
            </a:r>
            <a:r>
              <a:rPr lang="en-US" altLang="zh-CN" sz="2000" dirty="0"/>
              <a:t>0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35924" y="5803240"/>
            <a:ext cx="358303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降温</a:t>
            </a:r>
            <a:r>
              <a:rPr lang="en-US" altLang="zh-CN" sz="2000" dirty="0"/>
              <a:t>T=0.95*T</a:t>
            </a:r>
            <a:r>
              <a:rPr lang="zh-CN" altLang="en-US" sz="2000" dirty="0"/>
              <a:t>，返回步骤（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590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模拟退火算法的应用实例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函数优化：一元函数的优化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例：求解函数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𝑥𝑠𝑖𝑛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在区间</a:t>
                </a:r>
                <a:r>
                  <a:rPr lang="en-US" altLang="zh-CN" dirty="0"/>
                  <a:t>[-4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16]</a:t>
                </a:r>
                <a:r>
                  <a:rPr lang="zh-CN" altLang="en-US" dirty="0"/>
                  <a:t>上的最小值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19" y="2734234"/>
            <a:ext cx="4025870" cy="33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初始化：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双重循环体：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72" y="350621"/>
            <a:ext cx="5244074" cy="1850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31" y="3025117"/>
            <a:ext cx="4704342" cy="37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8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90" y="885485"/>
            <a:ext cx="5553075" cy="5124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45702" y="4364767"/>
            <a:ext cx="5644963" cy="52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45702" y="4364768"/>
            <a:ext cx="5644963" cy="528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0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课堂作业：用模拟退火算法求解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4" t="-1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275815" y="2059756"/>
                <a:ext cx="27067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=|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−2|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15" y="2059756"/>
                <a:ext cx="2706703" cy="369332"/>
              </a:xfrm>
              <a:prstGeom prst="rect">
                <a:avLst/>
              </a:prstGeom>
              <a:blipFill>
                <a:blip r:embed="rId3"/>
                <a:stretch>
                  <a:fillRect l="-1802" r="-360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86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模拟退火算法的应用实例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函数优化：多元函数的优化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例：二元函数</a:t>
                </a:r>
                <a:r>
                  <a:rPr lang="en-US" altLang="zh-CN" dirty="0"/>
                  <a:t>y=</a:t>
                </a:r>
                <a:r>
                  <a:rPr lang="en-US" altLang="zh-CN" dirty="0" err="1"/>
                  <a:t>ysin</a:t>
                </a:r>
                <a:r>
                  <a:rPr lang="en-US" altLang="zh-CN" dirty="0"/>
                  <a:t>(2*pi*x)+</a:t>
                </a:r>
                <a:r>
                  <a:rPr lang="en-US" altLang="zh-CN" dirty="0" err="1"/>
                  <a:t>xcos</a:t>
                </a:r>
                <a:r>
                  <a:rPr lang="en-US" altLang="zh-CN" dirty="0"/>
                  <a:t>(2*pi*y)</a:t>
                </a: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区域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−2, 2</m:t>
                        </m:r>
                      </m:e>
                    </m:d>
                  </m:oMath>
                </a14:m>
                <a:r>
                  <a:rPr lang="zh-CN" altLang="en-US" dirty="0"/>
                  <a:t>上的</a:t>
                </a:r>
                <a:r>
                  <a:rPr lang="zh-CN" altLang="en-US" b="1" dirty="0"/>
                  <a:t>最大值</a:t>
                </a: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/>
                  <a:t>其中一次结果：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51" y="5730949"/>
            <a:ext cx="7034724" cy="284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208" y="3324612"/>
            <a:ext cx="3283878" cy="539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247" y="2607077"/>
            <a:ext cx="3830800" cy="2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4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/>
              <a:t>内容目录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990164" y="1494002"/>
            <a:ext cx="6096000" cy="3065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模拟退火算法的背景知识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模拟退火算法的基本思想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模拟退火算法的应用实例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292849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模拟退火算法的应用实例</a:t>
            </a:r>
            <a:endParaRPr lang="en-US" altLang="zh-CN" dirty="0"/>
          </a:p>
          <a:p>
            <a:pPr lvl="1"/>
            <a:r>
              <a:rPr lang="en-US" altLang="zh-CN" dirty="0"/>
              <a:t>TSP</a:t>
            </a:r>
            <a:r>
              <a:rPr lang="zh-CN" altLang="en-US" dirty="0"/>
              <a:t>问题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:30</a:t>
            </a:r>
            <a:r>
              <a:rPr lang="zh-CN" altLang="en-US" dirty="0"/>
              <a:t>个城市的坐标如下所示</a:t>
            </a:r>
            <a:r>
              <a:rPr lang="en-US" altLang="zh-CN" dirty="0"/>
              <a:t>,</a:t>
            </a:r>
            <a:r>
              <a:rPr lang="zh-CN" altLang="en-US" dirty="0"/>
              <a:t>请找出遍历完所有城市，并返回出发城市的最短路径</a:t>
            </a:r>
            <a:r>
              <a:rPr lang="en-US" altLang="zh-CN" dirty="0"/>
              <a:t>(</a:t>
            </a:r>
            <a:r>
              <a:rPr lang="zh-CN" altLang="en-US" dirty="0"/>
              <a:t>每个城市只访问一次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41 94;37 84;54 67;25 62; 7 64;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2 99;68 58;71 44;54  62;  83 69;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64 60;18 54;22  60;83 46;91 38;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25 38;24  42;58 69;71 71;74 78;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87  76;18 40;13 40;82 7;62 32;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 58 35;45 21;41 26;44 35;4 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279" t="13718" r="5103" b="8762"/>
          <a:stretch/>
        </p:blipFill>
        <p:spPr>
          <a:xfrm>
            <a:off x="6096000" y="2168327"/>
            <a:ext cx="5163384" cy="40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76" y="1156345"/>
            <a:ext cx="9340655" cy="45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3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pics6.baidu.com/feed/3b292df5e0fe992545be76783cb130d98db17103.png?token=d57dfee08d0751b0360dbbabf63459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74" y="356949"/>
            <a:ext cx="6691792" cy="6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433729" y="135546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关键点：</a:t>
            </a:r>
            <a:endParaRPr lang="en-US" altLang="zh-CN" dirty="0"/>
          </a:p>
          <a:p>
            <a:r>
              <a:rPr lang="zh-CN" altLang="en-US" dirty="0"/>
              <a:t>如何每次迭代需要产生一个新解？</a:t>
            </a:r>
          </a:p>
        </p:txBody>
      </p:sp>
    </p:spTree>
    <p:extLst>
      <p:ext uri="{BB962C8B-B14F-4D97-AF65-F5344CB8AC3E}">
        <p14:creationId xmlns:p14="http://schemas.microsoft.com/office/powerpoint/2010/main" val="3075765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98390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交换法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移位法：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倒置法：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随机乱序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97" y="1127370"/>
            <a:ext cx="4995503" cy="13479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97" y="2905693"/>
            <a:ext cx="4907953" cy="14830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297" y="5033473"/>
            <a:ext cx="5211579" cy="12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6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25" r="4196"/>
          <a:stretch/>
        </p:blipFill>
        <p:spPr>
          <a:xfrm>
            <a:off x="424070" y="1058104"/>
            <a:ext cx="5645426" cy="447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19" r="6310"/>
          <a:stretch/>
        </p:blipFill>
        <p:spPr>
          <a:xfrm>
            <a:off x="6069496" y="1077154"/>
            <a:ext cx="5261113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0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04251" cy="5633705"/>
          </a:xfrm>
        </p:spPr>
        <p:txBody>
          <a:bodyPr/>
          <a:lstStyle/>
          <a:p>
            <a:r>
              <a:rPr lang="zh-CN" altLang="en-US" dirty="0"/>
              <a:t>模拟退火算法总结：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Rectangle 5"/>
          <p:cNvSpPr>
            <a:spLocks noRot="1" noChangeArrowheads="1"/>
          </p:cNvSpPr>
          <p:nvPr/>
        </p:nvSpPr>
        <p:spPr bwMode="auto">
          <a:xfrm>
            <a:off x="1291473" y="2877502"/>
            <a:ext cx="9822729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7925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85913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939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01888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590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162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734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306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宋体" panose="02010600030101010101" pitchFamily="2" charset="-122"/>
              </a:rPr>
              <a:t>模拟退火算法的优点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</a:rPr>
              <a:t>     质量高；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</a:rPr>
              <a:t>     初值鲁棒性强；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</a:rPr>
              <a:t>     简单、通用、易实现。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宋体" panose="02010600030101010101" pitchFamily="2" charset="-122"/>
              </a:rPr>
              <a:t>模拟退火算法的缺点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收敛速度慢，参数调优依赖经验，难以保证绝对最优解，计算资源消耗大。</a:t>
            </a:r>
          </a:p>
        </p:txBody>
      </p:sp>
      <p:sp>
        <p:nvSpPr>
          <p:cNvPr id="4" name="矩形 3"/>
          <p:cNvSpPr/>
          <p:nvPr/>
        </p:nvSpPr>
        <p:spPr>
          <a:xfrm>
            <a:off x="1291473" y="1307842"/>
            <a:ext cx="99134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模拟退火算法是一种随机算法，不属于群优化算法，不需要初始化种群操作，但并不一定能找到全局的最优解，可以比较快的找到问题的近似最优解。 如果参数设置得当，模拟退火算法搜索效率比穷举法要高。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070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遗传算法，粒子群算法，模拟退火算法总结：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090290" y="1939158"/>
            <a:ext cx="3045197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都是进化算法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都是从随机解迭代求得最优解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都需评价函数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5470" y="1939158"/>
            <a:ext cx="3481060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遗传算法和模拟退火算法都需要随机扰动产生新的解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粒子群算法具有自引导性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56513" y="1939158"/>
            <a:ext cx="3297287" cy="1697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参数设置依赖于经验。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多次尝试可能得到更好的结果</a:t>
            </a:r>
          </a:p>
        </p:txBody>
      </p:sp>
    </p:spTree>
    <p:extLst>
      <p:ext uri="{BB962C8B-B14F-4D97-AF65-F5344CB8AC3E}">
        <p14:creationId xmlns:p14="http://schemas.microsoft.com/office/powerpoint/2010/main" val="424892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背景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爬山算法：</a:t>
            </a:r>
          </a:p>
        </p:txBody>
      </p:sp>
      <p:sp>
        <p:nvSpPr>
          <p:cNvPr id="4" name="矩形 3"/>
          <p:cNvSpPr/>
          <p:nvPr/>
        </p:nvSpPr>
        <p:spPr>
          <a:xfrm>
            <a:off x="1603607" y="1990003"/>
            <a:ext cx="8683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一种简单的贪心搜索算法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从某一点出发，按照一定步长进行搜索，找到最优解。</a:t>
            </a:r>
            <a:endParaRPr lang="en-US" altLang="zh-CN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可能陷入局部最优。</a:t>
            </a:r>
            <a:endParaRPr lang="en-US" altLang="zh-CN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局部搜索算法。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3881717" y="4348501"/>
            <a:ext cx="3137647" cy="1408956"/>
          </a:xfrm>
          <a:custGeom>
            <a:avLst/>
            <a:gdLst>
              <a:gd name="connsiteX0" fmla="*/ 0 w 3137647"/>
              <a:gd name="connsiteY0" fmla="*/ 557185 h 1408956"/>
              <a:gd name="connsiteX1" fmla="*/ 466165 w 3137647"/>
              <a:gd name="connsiteY1" fmla="*/ 216526 h 1408956"/>
              <a:gd name="connsiteX2" fmla="*/ 923365 w 3137647"/>
              <a:gd name="connsiteY2" fmla="*/ 1130926 h 1408956"/>
              <a:gd name="connsiteX3" fmla="*/ 1649506 w 3137647"/>
              <a:gd name="connsiteY3" fmla="*/ 1373 h 1408956"/>
              <a:gd name="connsiteX4" fmla="*/ 2617694 w 3137647"/>
              <a:gd name="connsiteY4" fmla="*/ 1408832 h 1408956"/>
              <a:gd name="connsiteX5" fmla="*/ 3137647 w 3137647"/>
              <a:gd name="connsiteY5" fmla="*/ 91020 h 1408956"/>
              <a:gd name="connsiteX6" fmla="*/ 3137647 w 3137647"/>
              <a:gd name="connsiteY6" fmla="*/ 91020 h 14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7647" h="1408956">
                <a:moveTo>
                  <a:pt x="0" y="557185"/>
                </a:moveTo>
                <a:cubicBezTo>
                  <a:pt x="156135" y="339044"/>
                  <a:pt x="312271" y="120903"/>
                  <a:pt x="466165" y="216526"/>
                </a:cubicBezTo>
                <a:cubicBezTo>
                  <a:pt x="620059" y="312149"/>
                  <a:pt x="726142" y="1166785"/>
                  <a:pt x="923365" y="1130926"/>
                </a:cubicBezTo>
                <a:cubicBezTo>
                  <a:pt x="1120588" y="1095067"/>
                  <a:pt x="1367118" y="-44945"/>
                  <a:pt x="1649506" y="1373"/>
                </a:cubicBezTo>
                <a:cubicBezTo>
                  <a:pt x="1931894" y="47691"/>
                  <a:pt x="2369671" y="1393891"/>
                  <a:pt x="2617694" y="1408832"/>
                </a:cubicBezTo>
                <a:cubicBezTo>
                  <a:pt x="2865717" y="1423773"/>
                  <a:pt x="3137647" y="91020"/>
                  <a:pt x="3137647" y="91020"/>
                </a:cubicBezTo>
                <a:lnTo>
                  <a:pt x="3137647" y="910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爆炸形 2 6"/>
          <p:cNvSpPr/>
          <p:nvPr/>
        </p:nvSpPr>
        <p:spPr>
          <a:xfrm>
            <a:off x="7626455" y="3366865"/>
            <a:ext cx="3599329" cy="1963271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如何跳出局部最优？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18182" y="4753512"/>
            <a:ext cx="317242" cy="369332"/>
            <a:chOff x="4218182" y="4753512"/>
            <a:chExt cx="317242" cy="369332"/>
          </a:xfrm>
        </p:grpSpPr>
        <p:sp>
          <p:nvSpPr>
            <p:cNvPr id="9" name="文本框 8"/>
            <p:cNvSpPr txBox="1"/>
            <p:nvPr/>
          </p:nvSpPr>
          <p:spPr>
            <a:xfrm>
              <a:off x="4218182" y="47535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C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71416" y="4864608"/>
              <a:ext cx="64008" cy="8229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14700" y="5343454"/>
            <a:ext cx="373708" cy="369332"/>
            <a:chOff x="4414700" y="5343454"/>
            <a:chExt cx="373708" cy="369332"/>
          </a:xfrm>
        </p:grpSpPr>
        <p:sp>
          <p:nvSpPr>
            <p:cNvPr id="10" name="椭圆 9"/>
            <p:cNvSpPr/>
            <p:nvPr/>
          </p:nvSpPr>
          <p:spPr>
            <a:xfrm>
              <a:off x="4724400" y="5437632"/>
              <a:ext cx="64008" cy="822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14700" y="534345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</a:rPr>
                <a:t>B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76444" y="5641778"/>
            <a:ext cx="373708" cy="369332"/>
            <a:chOff x="6176444" y="5641778"/>
            <a:chExt cx="373708" cy="369332"/>
          </a:xfrm>
        </p:grpSpPr>
        <p:sp>
          <p:nvSpPr>
            <p:cNvPr id="13" name="椭圆 12"/>
            <p:cNvSpPr/>
            <p:nvPr/>
          </p:nvSpPr>
          <p:spPr>
            <a:xfrm>
              <a:off x="6486144" y="5712786"/>
              <a:ext cx="64008" cy="822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76444" y="56417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47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199" y="718456"/>
            <a:ext cx="10690781" cy="59158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模拟退火算法的由来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爬山算法的改进版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物理学原理在现代启发式算法中的一次成功应用。源于物理退火过程的模拟。在热力学和统计物理中，将固体加温至充分高的温度，再徐徐冷却使其最后凝固成规整晶体的过程。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物理退火过程的组成部分：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dirty="0"/>
              <a:t>加温过程</a:t>
            </a:r>
            <a:r>
              <a:rPr lang="en-US" altLang="zh-CN" dirty="0"/>
              <a:t>——</a:t>
            </a:r>
            <a:r>
              <a:rPr lang="zh-CN" altLang="en-US" dirty="0"/>
              <a:t>固体温度升高，粒子运动加剧，内能增大，消除系统原先可能存在的非均匀态；</a:t>
            </a:r>
          </a:p>
          <a:p>
            <a:pPr lvl="2">
              <a:lnSpc>
                <a:spcPct val="120000"/>
              </a:lnSpc>
            </a:pPr>
            <a:r>
              <a:rPr lang="zh-CN" altLang="en-US" dirty="0"/>
              <a:t>等温过程</a:t>
            </a:r>
            <a:r>
              <a:rPr lang="en-US" altLang="zh-CN" dirty="0"/>
              <a:t>——</a:t>
            </a:r>
            <a:r>
              <a:rPr lang="zh-CN" altLang="en-US" dirty="0"/>
              <a:t>温度保持不变，粒子逐渐趋于平衡态</a:t>
            </a:r>
          </a:p>
          <a:p>
            <a:pPr lvl="2">
              <a:lnSpc>
                <a:spcPct val="120000"/>
              </a:lnSpc>
            </a:pPr>
            <a:r>
              <a:rPr lang="zh-CN" altLang="en-US" dirty="0"/>
              <a:t>冷却过程</a:t>
            </a:r>
            <a:r>
              <a:rPr lang="en-US" altLang="zh-CN" dirty="0"/>
              <a:t>——</a:t>
            </a:r>
            <a:r>
              <a:rPr lang="zh-CN" altLang="en-US" dirty="0"/>
              <a:t>温度缓慢降低，粒子排列趋于有序，最终达到能量最低的稳定状态</a:t>
            </a:r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b="6693"/>
          <a:stretch/>
        </p:blipFill>
        <p:spPr bwMode="auto">
          <a:xfrm>
            <a:off x="2777805" y="2707341"/>
            <a:ext cx="5593842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882102" y="3451411"/>
            <a:ext cx="264687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双重迭代算法</a:t>
            </a:r>
          </a:p>
        </p:txBody>
      </p:sp>
    </p:spTree>
    <p:extLst>
      <p:ext uri="{BB962C8B-B14F-4D97-AF65-F5344CB8AC3E}">
        <p14:creationId xmlns:p14="http://schemas.microsoft.com/office/powerpoint/2010/main" val="6034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90055949334&amp;di=ed949ec9d3a3b2e436ac4941b4b62160&amp;imgtype=0&amp;src=http%3A%2F%2Fpic.51yuansu.com%2Fpic3%2Fcover%2F00%2F72%2F18%2F58b0f157501a1_6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47" y="1434352"/>
            <a:ext cx="2251343" cy="25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541454" y="448789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爬山算法与物理退火间的联系？</a:t>
            </a:r>
          </a:p>
        </p:txBody>
      </p:sp>
    </p:spTree>
    <p:extLst>
      <p:ext uri="{BB962C8B-B14F-4D97-AF65-F5344CB8AC3E}">
        <p14:creationId xmlns:p14="http://schemas.microsoft.com/office/powerpoint/2010/main" val="73661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爬山算法过程：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物理退火过程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7974105" y="802406"/>
            <a:ext cx="3137647" cy="1408956"/>
          </a:xfrm>
          <a:custGeom>
            <a:avLst/>
            <a:gdLst>
              <a:gd name="connsiteX0" fmla="*/ 0 w 3137647"/>
              <a:gd name="connsiteY0" fmla="*/ 557185 h 1408956"/>
              <a:gd name="connsiteX1" fmla="*/ 466165 w 3137647"/>
              <a:gd name="connsiteY1" fmla="*/ 216526 h 1408956"/>
              <a:gd name="connsiteX2" fmla="*/ 923365 w 3137647"/>
              <a:gd name="connsiteY2" fmla="*/ 1130926 h 1408956"/>
              <a:gd name="connsiteX3" fmla="*/ 1649506 w 3137647"/>
              <a:gd name="connsiteY3" fmla="*/ 1373 h 1408956"/>
              <a:gd name="connsiteX4" fmla="*/ 2617694 w 3137647"/>
              <a:gd name="connsiteY4" fmla="*/ 1408832 h 1408956"/>
              <a:gd name="connsiteX5" fmla="*/ 3137647 w 3137647"/>
              <a:gd name="connsiteY5" fmla="*/ 91020 h 1408956"/>
              <a:gd name="connsiteX6" fmla="*/ 3137647 w 3137647"/>
              <a:gd name="connsiteY6" fmla="*/ 91020 h 14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7647" h="1408956">
                <a:moveTo>
                  <a:pt x="0" y="557185"/>
                </a:moveTo>
                <a:cubicBezTo>
                  <a:pt x="156135" y="339044"/>
                  <a:pt x="312271" y="120903"/>
                  <a:pt x="466165" y="216526"/>
                </a:cubicBezTo>
                <a:cubicBezTo>
                  <a:pt x="620059" y="312149"/>
                  <a:pt x="726142" y="1166785"/>
                  <a:pt x="923365" y="1130926"/>
                </a:cubicBezTo>
                <a:cubicBezTo>
                  <a:pt x="1120588" y="1095067"/>
                  <a:pt x="1367118" y="-44945"/>
                  <a:pt x="1649506" y="1373"/>
                </a:cubicBezTo>
                <a:cubicBezTo>
                  <a:pt x="1931894" y="47691"/>
                  <a:pt x="2369671" y="1393891"/>
                  <a:pt x="2617694" y="1408832"/>
                </a:cubicBezTo>
                <a:cubicBezTo>
                  <a:pt x="2865717" y="1423773"/>
                  <a:pt x="3137647" y="91020"/>
                  <a:pt x="3137647" y="91020"/>
                </a:cubicBezTo>
                <a:lnTo>
                  <a:pt x="3137647" y="910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17812" y="225250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当前解</a:t>
            </a:r>
            <a:r>
              <a:rPr lang="en-US" altLang="zh-CN" dirty="0"/>
              <a:t>x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305010" y="2252504"/>
            <a:ext cx="2925342" cy="369332"/>
            <a:chOff x="2305010" y="2252504"/>
            <a:chExt cx="2925342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2654006" y="2252504"/>
              <a:ext cx="257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增加步长得到新解</a:t>
              </a:r>
              <a:r>
                <a:rPr lang="en-US" altLang="zh-CN" dirty="0"/>
                <a:t>x+</a:t>
              </a:r>
              <a:r>
                <a:rPr lang="zh-CN" altLang="en-US" dirty="0"/>
                <a:t>△</a:t>
              </a:r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2305010" y="2421494"/>
              <a:ext cx="406911" cy="78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5157338" y="2263090"/>
            <a:ext cx="3066872" cy="369332"/>
            <a:chOff x="5157338" y="2263090"/>
            <a:chExt cx="3066872" cy="369332"/>
          </a:xfrm>
        </p:grpSpPr>
        <p:sp>
          <p:nvSpPr>
            <p:cNvPr id="6" name="文本框 5"/>
            <p:cNvSpPr txBox="1"/>
            <p:nvPr/>
          </p:nvSpPr>
          <p:spPr>
            <a:xfrm>
              <a:off x="5586950" y="2263090"/>
              <a:ext cx="2637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判断</a:t>
              </a:r>
              <a:r>
                <a:rPr lang="en-US" altLang="zh-CN" dirty="0"/>
                <a:t>f(x+</a:t>
              </a:r>
              <a:r>
                <a:rPr lang="zh-CN" altLang="en-US" dirty="0"/>
                <a:t>△</a:t>
              </a:r>
              <a:r>
                <a:rPr lang="en-US" altLang="zh-CN" dirty="0"/>
                <a:t>x)</a:t>
              </a:r>
              <a:r>
                <a:rPr lang="zh-CN" altLang="en-US" dirty="0"/>
                <a:t>与</a:t>
              </a:r>
              <a:r>
                <a:rPr lang="en-US" altLang="zh-CN" dirty="0"/>
                <a:t>f(x)</a:t>
              </a:r>
              <a:r>
                <a:rPr lang="zh-CN" altLang="en-US" dirty="0"/>
                <a:t>的大小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5157338" y="2433251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116030" y="2252504"/>
            <a:ext cx="2169193" cy="369332"/>
            <a:chOff x="8116030" y="2252504"/>
            <a:chExt cx="2169193" cy="369332"/>
          </a:xfrm>
        </p:grpSpPr>
        <p:cxnSp>
          <p:nvCxnSpPr>
            <p:cNvPr id="10" name="直接箭头连接符 9"/>
            <p:cNvCxnSpPr>
              <a:cxnSpLocks/>
              <a:endCxn id="11" idx="1"/>
            </p:cNvCxnSpPr>
            <p:nvPr/>
          </p:nvCxnSpPr>
          <p:spPr>
            <a:xfrm>
              <a:off x="8116030" y="2433253"/>
              <a:ext cx="830365" cy="39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946395" y="225250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局部最优解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97816" y="1596628"/>
            <a:ext cx="5869527" cy="832704"/>
            <a:chOff x="2497816" y="1596628"/>
            <a:chExt cx="5869527" cy="832704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367343" y="2002536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2497816" y="1975104"/>
              <a:ext cx="5869527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2497816" y="1982738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157338" y="159662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x= x+</a:t>
              </a:r>
              <a:r>
                <a:rPr lang="zh-CN" altLang="en-US" dirty="0"/>
                <a:t>△</a:t>
              </a:r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59148" y="4282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当前能量状态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916353" y="4267255"/>
            <a:ext cx="4744832" cy="369332"/>
            <a:chOff x="2406761" y="2229395"/>
            <a:chExt cx="4055901" cy="369332"/>
          </a:xfrm>
        </p:grpSpPr>
        <p:sp>
          <p:nvSpPr>
            <p:cNvPr id="28" name="文本框 27"/>
            <p:cNvSpPr txBox="1"/>
            <p:nvPr/>
          </p:nvSpPr>
          <p:spPr>
            <a:xfrm>
              <a:off x="3277175" y="2229395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温度降低，产生新的能量状态</a:t>
              </a:r>
            </a:p>
          </p:txBody>
        </p:sp>
        <p:cxnSp>
          <p:nvCxnSpPr>
            <p:cNvPr id="29" name="直接箭头连接符 28"/>
            <p:cNvCxnSpPr>
              <a:cxnSpLocks/>
            </p:cNvCxnSpPr>
            <p:nvPr/>
          </p:nvCxnSpPr>
          <p:spPr>
            <a:xfrm>
              <a:off x="2406761" y="2440251"/>
              <a:ext cx="870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3942179" y="4742518"/>
            <a:ext cx="3477317" cy="1434445"/>
            <a:chOff x="3942179" y="4742518"/>
            <a:chExt cx="3477317" cy="1434445"/>
          </a:xfrm>
        </p:grpSpPr>
        <p:pic>
          <p:nvPicPr>
            <p:cNvPr id="2050" name="Picture 2" descr="https://timgsa.baidu.com/timg?image&amp;quality=80&amp;size=b9999_10000&amp;sec=1590058024808&amp;di=14f4ac7fb54bccceac90fdb9912aad85&amp;imgtype=0&amp;src=http%3A%2F%2Fbpic.588ku.com%2Felement_origin_min_pic%2F16%2F08%2F14%2F1457b0143af3c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179" y="4742518"/>
              <a:ext cx="1379274" cy="143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/>
            <p:cNvSpPr txBox="1"/>
            <p:nvPr/>
          </p:nvSpPr>
          <p:spPr>
            <a:xfrm>
              <a:off x="5157338" y="545974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如何跳出局部最优？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653861" y="5378793"/>
            <a:ext cx="346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继续冷却，跳出局部能量最优（有一定概率）</a:t>
            </a:r>
            <a:endParaRPr lang="en-US" altLang="zh-CN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EEC0C2C-614D-47F7-A591-841835974D94}"/>
              </a:ext>
            </a:extLst>
          </p:cNvPr>
          <p:cNvGrpSpPr/>
          <p:nvPr/>
        </p:nvGrpSpPr>
        <p:grpSpPr>
          <a:xfrm>
            <a:off x="2518318" y="3957898"/>
            <a:ext cx="4271588" cy="454228"/>
            <a:chOff x="2497816" y="1975104"/>
            <a:chExt cx="5869527" cy="454228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57014E73-DCF0-4A21-A58F-28FECE204DE3}"/>
                </a:ext>
              </a:extLst>
            </p:cNvPr>
            <p:cNvCxnSpPr/>
            <p:nvPr/>
          </p:nvCxnSpPr>
          <p:spPr>
            <a:xfrm flipV="1">
              <a:off x="8367343" y="2002536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E9F14C7-F685-4CB7-A681-DF92AD7E7E14}"/>
                </a:ext>
              </a:extLst>
            </p:cNvPr>
            <p:cNvCxnSpPr/>
            <p:nvPr/>
          </p:nvCxnSpPr>
          <p:spPr>
            <a:xfrm flipH="1" flipV="1">
              <a:off x="2497816" y="1975104"/>
              <a:ext cx="5869527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6A194BD-DBF9-4891-8532-E9BBC8E8CF76}"/>
                </a:ext>
              </a:extLst>
            </p:cNvPr>
            <p:cNvCxnSpPr/>
            <p:nvPr/>
          </p:nvCxnSpPr>
          <p:spPr>
            <a:xfrm>
              <a:off x="2497816" y="1982738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FDFAA43D-4666-45B2-AECB-33DA33EF83B3}"/>
              </a:ext>
            </a:extLst>
          </p:cNvPr>
          <p:cNvSpPr txBox="1"/>
          <p:nvPr/>
        </p:nvSpPr>
        <p:spPr>
          <a:xfrm>
            <a:off x="8237561" y="16446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1020948-B1B3-4572-B88B-46D8BAA9C3D6}"/>
              </a:ext>
            </a:extLst>
          </p:cNvPr>
          <p:cNvGrpSpPr/>
          <p:nvPr/>
        </p:nvGrpSpPr>
        <p:grpSpPr>
          <a:xfrm>
            <a:off x="6614809" y="4282526"/>
            <a:ext cx="4113144" cy="642426"/>
            <a:chOff x="6614809" y="4282526"/>
            <a:chExt cx="4113144" cy="642426"/>
          </a:xfrm>
        </p:grpSpPr>
        <p:grpSp>
          <p:nvGrpSpPr>
            <p:cNvPr id="40" name="组合 39"/>
            <p:cNvGrpSpPr/>
            <p:nvPr/>
          </p:nvGrpSpPr>
          <p:grpSpPr>
            <a:xfrm>
              <a:off x="6614809" y="4282526"/>
              <a:ext cx="4113144" cy="369332"/>
              <a:chOff x="6891636" y="2215631"/>
              <a:chExt cx="4113144" cy="369332"/>
            </a:xfrm>
          </p:grpSpPr>
          <p:cxnSp>
            <p:nvCxnSpPr>
              <p:cNvPr id="43" name="直接箭头连接符 42"/>
              <p:cNvCxnSpPr>
                <a:cxnSpLocks/>
              </p:cNvCxnSpPr>
              <p:nvPr/>
            </p:nvCxnSpPr>
            <p:spPr>
              <a:xfrm>
                <a:off x="6891636" y="2418747"/>
                <a:ext cx="1359296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文本框 43"/>
              <p:cNvSpPr txBox="1"/>
              <p:nvPr/>
            </p:nvSpPr>
            <p:spPr>
              <a:xfrm>
                <a:off x="8280957" y="2215631"/>
                <a:ext cx="2723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结构重组（局部最优解）</a:t>
                </a: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418B24E-0F32-402A-9D47-A43C5FEBB3BF}"/>
                </a:ext>
              </a:extLst>
            </p:cNvPr>
            <p:cNvSpPr txBox="1"/>
            <p:nvPr/>
          </p:nvSpPr>
          <p:spPr>
            <a:xfrm>
              <a:off x="6808438" y="458639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到达环境温度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DCA8EEA-901B-483C-A4F9-FD6C739D0E15}"/>
              </a:ext>
            </a:extLst>
          </p:cNvPr>
          <p:cNvGrpSpPr/>
          <p:nvPr/>
        </p:nvGrpSpPr>
        <p:grpSpPr>
          <a:xfrm>
            <a:off x="10559508" y="4467192"/>
            <a:ext cx="1210588" cy="650692"/>
            <a:chOff x="10559508" y="4467192"/>
            <a:chExt cx="1210588" cy="650692"/>
          </a:xfrm>
        </p:grpSpPr>
        <p:cxnSp>
          <p:nvCxnSpPr>
            <p:cNvPr id="32" name="直接箭头连接符 31"/>
            <p:cNvCxnSpPr/>
            <p:nvPr/>
          </p:nvCxnSpPr>
          <p:spPr>
            <a:xfrm flipV="1">
              <a:off x="10616807" y="4467192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B2209A9-70A5-42A5-8245-3B0D5B515538}"/>
                </a:ext>
              </a:extLst>
            </p:cNvPr>
            <p:cNvSpPr txBox="1"/>
            <p:nvPr/>
          </p:nvSpPr>
          <p:spPr>
            <a:xfrm>
              <a:off x="10559508" y="4533109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设置新温度</a:t>
              </a:r>
              <a:endParaRPr lang="en-US" altLang="zh-CN" sz="1600" dirty="0"/>
            </a:p>
            <a:p>
              <a:r>
                <a:rPr lang="zh-CN" altLang="en-US" sz="1600" dirty="0"/>
                <a:t>继续冷却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9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45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8480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模拟退火算法基本思想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16705" y="9233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把跳出概率引入爬山算法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8686075" y="923365"/>
            <a:ext cx="2144126" cy="369332"/>
            <a:chOff x="8686075" y="923365"/>
            <a:chExt cx="2144126" cy="369332"/>
          </a:xfrm>
        </p:grpSpPr>
        <p:sp>
          <p:nvSpPr>
            <p:cNvPr id="4" name="文本框 3"/>
            <p:cNvSpPr txBox="1"/>
            <p:nvPr/>
          </p:nvSpPr>
          <p:spPr>
            <a:xfrm>
              <a:off x="9260541" y="92336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模拟退火算法</a:t>
              </a:r>
            </a:p>
          </p:txBody>
        </p:sp>
        <p:sp>
          <p:nvSpPr>
            <p:cNvPr id="5" name="右箭头 4"/>
            <p:cNvSpPr/>
            <p:nvPr/>
          </p:nvSpPr>
          <p:spPr>
            <a:xfrm>
              <a:off x="8686075" y="1015698"/>
              <a:ext cx="528918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440974" y="1457465"/>
            <a:ext cx="253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Metropolis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接收准则：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82015" y="2038855"/>
                <a:ext cx="2524922" cy="1119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b="0" dirty="0"/>
                  <a:t>P=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&lt;=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US" altLang="zh-CN" sz="2800" i="1" baseline="-2500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dirty="0"/>
                                <m:t>&gt;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015" y="2038855"/>
                <a:ext cx="2524922" cy="1119089"/>
              </a:xfrm>
              <a:prstGeom prst="rect">
                <a:avLst/>
              </a:prstGeom>
              <a:blipFill>
                <a:blip r:embed="rId3"/>
                <a:stretch>
                  <a:fillRect l="-8696" b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78153" y="3319031"/>
                <a:ext cx="7462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其中，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转移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为温度，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b="0" i="1" baseline="-2500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新状态下的能量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当前状态下的能量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53" y="3319031"/>
                <a:ext cx="746287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" t="-34783" r="-571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78153" y="3698865"/>
            <a:ext cx="6819174" cy="1246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p==1</a:t>
            </a:r>
            <a:r>
              <a:rPr lang="zh-CN" altLang="en-US" dirty="0"/>
              <a:t>，当新状态能量比旧状态能量低时，跳出</a:t>
            </a:r>
            <a:r>
              <a:rPr lang="en-US" altLang="zh-CN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p&lt;&gt;1,</a:t>
            </a:r>
            <a:r>
              <a:rPr lang="zh-CN" altLang="en-US" dirty="0"/>
              <a:t>当新状态能量比旧状态能量高，则进一步进行概率判定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</a:t>
            </a:r>
            <a:r>
              <a:rPr lang="zh-CN" altLang="en-US" dirty="0"/>
              <a:t>当</a:t>
            </a:r>
            <a:r>
              <a:rPr lang="en-US" altLang="zh-CN" dirty="0"/>
              <a:t>p</a:t>
            </a:r>
            <a:r>
              <a:rPr lang="zh-CN" altLang="en-US" dirty="0"/>
              <a:t>大于</a:t>
            </a:r>
            <a:r>
              <a:rPr lang="en-US" altLang="zh-CN" dirty="0"/>
              <a:t>[0,1</a:t>
            </a:r>
            <a:r>
              <a:rPr lang="zh-CN" altLang="en-US" dirty="0"/>
              <a:t>）间的随机数，则跳出，否则不跳出舍弃</a:t>
            </a:r>
            <a:r>
              <a:rPr lang="en-US" altLang="zh-CN" dirty="0" err="1"/>
              <a:t>Ej</a:t>
            </a:r>
            <a:r>
              <a:rPr lang="en-US" altLang="zh-CN" dirty="0"/>
              <a:t>,</a:t>
            </a:r>
            <a:r>
              <a:rPr lang="zh-CN" altLang="en-US" dirty="0"/>
              <a:t>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97023" y="1888442"/>
            <a:ext cx="3442235" cy="1246093"/>
            <a:chOff x="2245333" y="1954306"/>
            <a:chExt cx="3442235" cy="1246093"/>
          </a:xfrm>
        </p:grpSpPr>
        <p:sp>
          <p:nvSpPr>
            <p:cNvPr id="18" name="椭圆 17"/>
            <p:cNvSpPr/>
            <p:nvPr/>
          </p:nvSpPr>
          <p:spPr>
            <a:xfrm>
              <a:off x="2245333" y="2501152"/>
              <a:ext cx="944847" cy="6992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线形标注 1 18"/>
            <p:cNvSpPr/>
            <p:nvPr/>
          </p:nvSpPr>
          <p:spPr>
            <a:xfrm>
              <a:off x="4507992" y="1954306"/>
              <a:ext cx="1179576" cy="569438"/>
            </a:xfrm>
            <a:prstGeom prst="borderCallout1">
              <a:avLst>
                <a:gd name="adj1" fmla="val 18750"/>
                <a:gd name="adj2" fmla="val -8333"/>
                <a:gd name="adj3" fmla="val 114106"/>
                <a:gd name="adj4" fmla="val -1367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动态概率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5" y="1560807"/>
            <a:ext cx="4746355" cy="1743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40974" y="5033917"/>
                <a:ext cx="318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7030A0"/>
                    </a:solidFill>
                  </a:rPr>
                  <a:t>思考：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）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的关系：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74" y="5033917"/>
                <a:ext cx="3187604" cy="369332"/>
              </a:xfrm>
              <a:prstGeom prst="rect">
                <a:avLst/>
              </a:prstGeom>
              <a:blipFill>
                <a:blip r:embed="rId6"/>
                <a:stretch>
                  <a:fillRect l="-1530" t="-10000" r="-133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417298" y="4965917"/>
                <a:ext cx="5024452" cy="50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7030A0"/>
                    </a:solidFill>
                  </a:rPr>
                  <a:t>新旧值越接近，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就越大，即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呈正比关系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8" y="4965917"/>
                <a:ext cx="5024452" cy="505331"/>
              </a:xfrm>
              <a:prstGeom prst="rect">
                <a:avLst/>
              </a:prstGeom>
              <a:blipFill>
                <a:blip r:embed="rId7"/>
                <a:stretch>
                  <a:fillRect l="-1092" r="-485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417433" y="5464894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            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en-US" altLang="zh-CN" dirty="0">
                <a:solidFill>
                  <a:srgbClr val="7030A0"/>
                </a:solidFill>
              </a:rPr>
              <a:t>p</a:t>
            </a:r>
            <a:r>
              <a:rPr lang="zh-CN" altLang="en-US" dirty="0">
                <a:solidFill>
                  <a:srgbClr val="7030A0"/>
                </a:solidFill>
              </a:rPr>
              <a:t>与搜索范围的关系：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98366" y="5464894"/>
            <a:ext cx="656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</a:t>
            </a:r>
            <a:r>
              <a:rPr lang="zh-CN" altLang="en-US" dirty="0">
                <a:solidFill>
                  <a:srgbClr val="7030A0"/>
                </a:solidFill>
              </a:rPr>
              <a:t>越大，接收新值的可能就越大，那么搜索范围就越大                 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77164" y="619344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希望：开始时搜索范围大，后期局部搜索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088204" y="5849808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3</a:t>
            </a:r>
            <a:r>
              <a:rPr lang="zh-CN" altLang="en-US" dirty="0">
                <a:solidFill>
                  <a:srgbClr val="002060"/>
                </a:solidFill>
              </a:rPr>
              <a:t>）要达到</a:t>
            </a:r>
            <a:r>
              <a:rPr lang="en-US" altLang="zh-CN" dirty="0">
                <a:solidFill>
                  <a:srgbClr val="002060"/>
                </a:solidFill>
              </a:rPr>
              <a:t>p</a:t>
            </a:r>
            <a:r>
              <a:rPr lang="zh-CN" altLang="en-US" dirty="0">
                <a:solidFill>
                  <a:srgbClr val="002060"/>
                </a:solidFill>
              </a:rPr>
              <a:t>开始大，后期小，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应怎么变？</a:t>
            </a:r>
          </a:p>
        </p:txBody>
      </p:sp>
      <p:sp>
        <p:nvSpPr>
          <p:cNvPr id="13" name="矩形 12"/>
          <p:cNvSpPr/>
          <p:nvPr/>
        </p:nvSpPr>
        <p:spPr>
          <a:xfrm>
            <a:off x="6439377" y="5849808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开始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大，后面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慢慢变小</a:t>
            </a:r>
          </a:p>
        </p:txBody>
      </p:sp>
    </p:spTree>
    <p:extLst>
      <p:ext uri="{BB962C8B-B14F-4D97-AF65-F5344CB8AC3E}">
        <p14:creationId xmlns:p14="http://schemas.microsoft.com/office/powerpoint/2010/main" val="19136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uiExpand="1" build="p"/>
      <p:bldP spid="11" grpId="0"/>
      <p:bldP spid="22" grpId="0"/>
      <p:bldP spid="23" grpId="0"/>
      <p:bldP spid="24" grpId="0"/>
      <p:bldP spid="25" grpId="0"/>
      <p:bldP spid="3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01" y="764127"/>
            <a:ext cx="4141145" cy="3677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39045" y="4910195"/>
            <a:ext cx="319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Delta f (</a:t>
            </a:r>
            <a:r>
              <a:rPr lang="zh-CN" altLang="en-US" dirty="0"/>
              <a:t>新旧能量差</a:t>
            </a:r>
            <a:r>
              <a:rPr lang="en-US" altLang="zh-CN" dirty="0"/>
              <a:t>)</a:t>
            </a:r>
            <a:r>
              <a:rPr lang="zh-CN" altLang="en-US" dirty="0"/>
              <a:t>一定：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69465" y="4910195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越大，</a:t>
            </a:r>
            <a:r>
              <a:rPr lang="en-US" altLang="zh-CN" dirty="0"/>
              <a:t>p</a:t>
            </a:r>
            <a:r>
              <a:rPr lang="zh-CN" altLang="en-US" dirty="0"/>
              <a:t>越大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77956" y="546694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T</a:t>
            </a:r>
            <a:r>
              <a:rPr lang="zh-CN" altLang="en-US" dirty="0"/>
              <a:t>一定：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27164" y="5427241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 f </a:t>
            </a:r>
            <a:r>
              <a:rPr lang="zh-CN" altLang="en-US" dirty="0"/>
              <a:t>越小，</a:t>
            </a:r>
            <a:r>
              <a:rPr lang="en-US" altLang="zh-CN" dirty="0"/>
              <a:t>p</a:t>
            </a:r>
            <a:r>
              <a:rPr lang="zh-CN" altLang="en-US" dirty="0"/>
              <a:t>越大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03352" y="45002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结论：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73" y="4223081"/>
            <a:ext cx="4746355" cy="174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0C85BB3-78FE-414E-9E2B-85331736B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D3DF3C-D121-4D09-B182-E709B6726235}"/>
              </a:ext>
            </a:extLst>
          </p:cNvPr>
          <p:cNvSpPr/>
          <p:nvPr/>
        </p:nvSpPr>
        <p:spPr>
          <a:xfrm>
            <a:off x="1306749" y="978268"/>
            <a:ext cx="6096000" cy="29904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F111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将优化问题类比为固体退火过程：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F111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解空间 ↔ 物质状态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F111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目标函数 ↔ 内能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F111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 ↔ 能量最低状态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F1115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温度参数 ↔ 控制参数</a:t>
            </a:r>
            <a:endParaRPr lang="zh-CN" altLang="en-US" sz="3200" i="0" dirty="0">
              <a:solidFill>
                <a:srgbClr val="0F111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365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42502</TotalTime>
  <Words>1463</Words>
  <Application>Microsoft Office PowerPoint</Application>
  <PresentationFormat>宽屏</PresentationFormat>
  <Paragraphs>179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等线</vt:lpstr>
      <vt:lpstr>等线 Light</vt:lpstr>
      <vt:lpstr>楷体_GB2312</vt:lpstr>
      <vt:lpstr>宋体</vt:lpstr>
      <vt:lpstr>Microsoft YaHei</vt:lpstr>
      <vt:lpstr>Arial</vt:lpstr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最优化技术 -模拟退火算法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Alice</cp:lastModifiedBy>
  <cp:revision>712</cp:revision>
  <dcterms:created xsi:type="dcterms:W3CDTF">2019-12-25T10:26:10Z</dcterms:created>
  <dcterms:modified xsi:type="dcterms:W3CDTF">2025-12-11T02:00:44Z</dcterms:modified>
</cp:coreProperties>
</file>